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5" r:id="rId9"/>
    <p:sldId id="266" r:id="rId10"/>
    <p:sldId id="267" r:id="rId11"/>
    <p:sldId id="268" r:id="rId12"/>
    <p:sldId id="264" r:id="rId13"/>
    <p:sldId id="262" r:id="rId14"/>
    <p:sldId id="269" r:id="rId15"/>
    <p:sldId id="263" r:id="rId16"/>
    <p:sldId id="270" r:id="rId17"/>
    <p:sldId id="271" r:id="rId18"/>
    <p:sldId id="273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04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49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75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00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165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949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570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12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43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10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98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05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14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19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18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884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48B6-12D9-4EE7-8BDC-12FE29A8255C}" type="datetimeFigureOut">
              <a:rPr lang="nl-NL" smtClean="0"/>
              <a:t>17-8-2022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1299F6-41A5-4140-9E4D-7F663847F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10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D0B82-1DAD-2E24-C070-105F373790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DCDB2-A239-4211-3B7C-C915A2579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3:</a:t>
            </a:r>
          </a:p>
          <a:p>
            <a:r>
              <a:rPr lang="nl-NL" dirty="0"/>
              <a:t>Hoofdstuk 4: wonden en oogletsel</a:t>
            </a:r>
          </a:p>
        </p:txBody>
      </p:sp>
    </p:spTree>
    <p:extLst>
      <p:ext uri="{BB962C8B-B14F-4D97-AF65-F5344CB8AC3E}">
        <p14:creationId xmlns:p14="http://schemas.microsoft.com/office/powerpoint/2010/main" val="1170281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04159-1AA1-E6DE-1AC8-6722C8D50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112 bellen bij een wond?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EE449F-3D61-BBE8-F2AF-BC192EB74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Heftige bloeding of diepe wonden</a:t>
            </a:r>
          </a:p>
          <a:p>
            <a:r>
              <a:rPr lang="nl-NL" dirty="0"/>
              <a:t>Voorwerp in buikwond of borstwond</a:t>
            </a:r>
          </a:p>
          <a:p>
            <a:r>
              <a:rPr lang="nl-NL" dirty="0"/>
              <a:t>Steekwonden in buik of borst</a:t>
            </a:r>
          </a:p>
          <a:p>
            <a:r>
              <a:rPr lang="nl-NL" dirty="0"/>
              <a:t>Schotwonden</a:t>
            </a:r>
          </a:p>
          <a:p>
            <a:r>
              <a:rPr lang="nl-NL" dirty="0"/>
              <a:t>Wond door een open botbreuk </a:t>
            </a:r>
          </a:p>
          <a:p>
            <a:r>
              <a:rPr lang="nl-NL" dirty="0"/>
              <a:t>Alle wonden die levensbedreigend kunnen zijn</a:t>
            </a:r>
          </a:p>
        </p:txBody>
      </p:sp>
      <p:pic>
        <p:nvPicPr>
          <p:cNvPr id="6148" name="Picture 4" descr="Ambulance Cartoon Royalty Free SVG, Cliparts, Vectors, And Stock  Illustration. Image 8894917.">
            <a:extLst>
              <a:ext uri="{FF2B5EF4-FFF2-40B4-BE49-F238E27FC236}">
                <a16:creationId xmlns:a16="http://schemas.microsoft.com/office/drawing/2014/main" id="{EDF5F2BA-0097-54D7-3331-9E9913901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657" y="3869912"/>
            <a:ext cx="2665376" cy="211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58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17705-EF70-315C-5AFD-9DD388BE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Brandwonden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A98C66-263E-396A-04C1-48F4C5E70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2067"/>
            <a:ext cx="8596668" cy="4419296"/>
          </a:xfrm>
        </p:spPr>
        <p:txBody>
          <a:bodyPr>
            <a:normAutofit/>
          </a:bodyPr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graads</a:t>
            </a:r>
            <a:endParaRPr lang="nl-NL" dirty="0"/>
          </a:p>
          <a:p>
            <a:pPr lvl="1"/>
            <a:r>
              <a:rPr lang="nl-NL" dirty="0"/>
              <a:t>De droge huid is niet stuk en prikkelend tot pijnlijk </a:t>
            </a:r>
          </a:p>
          <a:p>
            <a:pPr lvl="1"/>
            <a:r>
              <a:rPr lang="nl-NL" dirty="0"/>
              <a:t>De huid is rood of roze en lichtgezwollen</a:t>
            </a:r>
          </a:p>
          <a:p>
            <a:r>
              <a:rPr lang="nl-NL" dirty="0"/>
              <a:t>2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graads</a:t>
            </a:r>
            <a:endParaRPr lang="nl-NL" dirty="0"/>
          </a:p>
          <a:p>
            <a:pPr lvl="1"/>
            <a:r>
              <a:rPr lang="nl-NL" dirty="0"/>
              <a:t>De natte huid is kapot of er zijn blaren</a:t>
            </a:r>
          </a:p>
          <a:p>
            <a:pPr lvl="1"/>
            <a:r>
              <a:rPr lang="nl-NL" dirty="0"/>
              <a:t>De huid </a:t>
            </a:r>
            <a:r>
              <a:rPr lang="nl-NL" dirty="0" err="1"/>
              <a:t>voelts</a:t>
            </a:r>
            <a:r>
              <a:rPr lang="nl-NL" dirty="0"/>
              <a:t> soepel en is glanzend rood, roze of wit</a:t>
            </a:r>
          </a:p>
          <a:p>
            <a:pPr lvl="1"/>
            <a:r>
              <a:rPr lang="nl-NL" dirty="0"/>
              <a:t>De huid is pijnlijk</a:t>
            </a:r>
          </a:p>
          <a:p>
            <a:r>
              <a:rPr lang="nl-NL" dirty="0"/>
              <a:t>3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graads</a:t>
            </a:r>
            <a:endParaRPr lang="nl-NL" dirty="0"/>
          </a:p>
          <a:p>
            <a:pPr lvl="1"/>
            <a:r>
              <a:rPr lang="nl-NL" dirty="0"/>
              <a:t>De huid is tot op het vetweefsel beschadigd</a:t>
            </a:r>
          </a:p>
          <a:p>
            <a:pPr lvl="1"/>
            <a:r>
              <a:rPr lang="nl-NL" dirty="0"/>
              <a:t>De huid is wit, beige/bruin of zwart</a:t>
            </a:r>
          </a:p>
          <a:p>
            <a:pPr lvl="1"/>
            <a:r>
              <a:rPr lang="nl-NL" dirty="0"/>
              <a:t>De huid doet nauwelijks tot niet pijn en droog, stug en leerachtig</a:t>
            </a:r>
          </a:p>
        </p:txBody>
      </p:sp>
      <p:pic>
        <p:nvPicPr>
          <p:cNvPr id="7170" name="Picture 2" descr="Brandwond">
            <a:extLst>
              <a:ext uri="{FF2B5EF4-FFF2-40B4-BE49-F238E27FC236}">
                <a16:creationId xmlns:a16="http://schemas.microsoft.com/office/drawing/2014/main" id="{660DAC9F-6B1D-85CD-A665-6C90417BE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92" y="688825"/>
            <a:ext cx="2613019" cy="155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HBO tip brandwonden">
            <a:extLst>
              <a:ext uri="{FF2B5EF4-FFF2-40B4-BE49-F238E27FC236}">
                <a16:creationId xmlns:a16="http://schemas.microsoft.com/office/drawing/2014/main" id="{AFF65255-DAFD-CE95-7BD4-738DE8F33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92" y="26648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erde graads brandwond - Grevelingen Veiligheid">
            <a:extLst>
              <a:ext uri="{FF2B5EF4-FFF2-40B4-BE49-F238E27FC236}">
                <a16:creationId xmlns:a16="http://schemas.microsoft.com/office/drawing/2014/main" id="{78CA0B0D-B057-7190-D624-52BB55B64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92" y="4968529"/>
            <a:ext cx="261937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12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37AB4-F9A9-69DD-F4E5-27777CCC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 je om met brandwonden?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4B1D23-DDDB-0222-B860-DBC1AC0F2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Direct koelen met LAUW water</a:t>
            </a:r>
          </a:p>
          <a:p>
            <a:r>
              <a:rPr lang="nl-NL" dirty="0"/>
              <a:t>Verwijder sieraden en kleding</a:t>
            </a:r>
          </a:p>
          <a:p>
            <a:r>
              <a:rPr lang="nl-NL" dirty="0"/>
              <a:t>Vastgeplakte kleding vochtig houden</a:t>
            </a:r>
          </a:p>
          <a:p>
            <a:r>
              <a:rPr lang="nl-NL" dirty="0"/>
              <a:t>Open brandwonden verbind je met steriel verband, een schone theedoek of een schone plastic tas </a:t>
            </a:r>
          </a:p>
        </p:txBody>
      </p:sp>
      <p:pic>
        <p:nvPicPr>
          <p:cNvPr id="8194" name="Picture 2" descr="Dít moet je doen als je een brandwond hebt | Libelle">
            <a:extLst>
              <a:ext uri="{FF2B5EF4-FFF2-40B4-BE49-F238E27FC236}">
                <a16:creationId xmlns:a16="http://schemas.microsoft.com/office/drawing/2014/main" id="{822ECD27-C454-B3DA-26A4-00CF4FCB0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509" y="4507837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90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E4D24-8DF8-97CB-A707-F2A07A24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bel je 112?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169B15-CED4-3351-F738-5DC2BC2AB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brandwonden aan het gezicht, de handen, voeten, oren, gewrichten of geslachtsdelen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brandwonden die helemaal rond de nek, romp of ledematen lopen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brandwonden aan de luchtwegen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ernstige brandwonden waarbij de huid tot de diepste laag verbrand is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brandwonden die uitgebreider zijn dan 10 procent van het lichaamsoppervlak en 5 procent bij kinderen jonger dan 5 jaar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brandwonden die veroorzaakt zijn door elektriciteit, chemicaliën, radioactiviteit of stoom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Wanneer je twijfelt over de ernst van de brandwond</a:t>
            </a:r>
          </a:p>
          <a:p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3567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105AA-E2AA-17EC-CE76-15B1F95B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Proefje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3E2690-565A-9F17-8969-4D4A0B021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lang vind jij het fijn je vingers onder de koude kraan te houden? </a:t>
            </a:r>
          </a:p>
        </p:txBody>
      </p:sp>
      <p:pic>
        <p:nvPicPr>
          <p:cNvPr id="15362" name="Picture 2" descr="Waarom krijg je koude handen en voeten? | Koude, Hand">
            <a:extLst>
              <a:ext uri="{FF2B5EF4-FFF2-40B4-BE49-F238E27FC236}">
                <a16:creationId xmlns:a16="http://schemas.microsoft.com/office/drawing/2014/main" id="{6FCC5AB9-D2EF-E21D-4203-EA1C397E9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218" y="3959839"/>
            <a:ext cx="5370621" cy="178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196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D9AFAE-C799-2996-4FAB-A2BDB78BA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Oogletsel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0A6A06-4ABF-036F-B650-ABB5B8525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Kwetsbaar orgaan die een belangrijke rol speelt in ons dagelijks leven</a:t>
            </a:r>
          </a:p>
          <a:p>
            <a:r>
              <a:rPr lang="nl-NL" dirty="0"/>
              <a:t>Vuiltje in het oog</a:t>
            </a:r>
          </a:p>
          <a:p>
            <a:pPr lvl="1"/>
            <a:r>
              <a:rPr lang="nl-NL" dirty="0"/>
              <a:t>Verwijder alleen van oogwit</a:t>
            </a:r>
          </a:p>
          <a:p>
            <a:pPr lvl="1"/>
            <a:r>
              <a:rPr lang="nl-NL" dirty="0"/>
              <a:t>Gekleurde gedeelte door de huisarts laten behandelen</a:t>
            </a:r>
          </a:p>
          <a:p>
            <a:r>
              <a:rPr lang="nl-NL" dirty="0"/>
              <a:t>Brandwond in oog of bijtende stof in oog</a:t>
            </a:r>
          </a:p>
          <a:p>
            <a:pPr lvl="1"/>
            <a:r>
              <a:rPr lang="nl-NL" dirty="0"/>
              <a:t>Spoel het oog 15 minuten met LAUW water</a:t>
            </a:r>
          </a:p>
          <a:p>
            <a:pPr lvl="1"/>
            <a:r>
              <a:rPr lang="nl-NL" dirty="0"/>
              <a:t>Breng het slachtoffer naar de huisarts voor beoordeling en behandeling </a:t>
            </a:r>
          </a:p>
        </p:txBody>
      </p:sp>
      <p:pic>
        <p:nvPicPr>
          <p:cNvPr id="9218" name="Picture 2" descr="72% weet niet wat te doen bij oogletsel door vuurwerk - BeveiligingNieuws">
            <a:extLst>
              <a:ext uri="{FF2B5EF4-FFF2-40B4-BE49-F238E27FC236}">
                <a16:creationId xmlns:a16="http://schemas.microsoft.com/office/drawing/2014/main" id="{C8F0D368-E23F-5562-A3AB-BE816E57A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643" y="4230343"/>
            <a:ext cx="3578336" cy="214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774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43E89-7C81-49E8-9544-BD6B4B83B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Splinter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7042F7-84BA-7465-2756-D157FFB0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Pak een steriel splinterpincet of maak hem schoon met een niet gekleurd ontsmettingsmiddel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Verwijder de splinter met een pincet, doe dit in de lenterichting van de huid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Spoel de wond schoon met lauw water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Droog de omgeving van de wond met een schone doek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Dek de wond eventueel af met een pleister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Neem contact op met de huisarts als je de splinter niet uit de huid kan krijgen en er een ontstekingsreactie optreedt</a:t>
            </a:r>
          </a:p>
          <a:p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pic>
        <p:nvPicPr>
          <p:cNvPr id="10242" name="Picture 2" descr="Hoe verwijder ik een splinter? | EHBO-koffer.nl | EHBO-kennisbank">
            <a:extLst>
              <a:ext uri="{FF2B5EF4-FFF2-40B4-BE49-F238E27FC236}">
                <a16:creationId xmlns:a16="http://schemas.microsoft.com/office/drawing/2014/main" id="{405F02F6-7C99-7C4C-BA91-C23C49AFC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487" y="4869636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134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B7598-DF11-58E4-50B0-7ADF8CA70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95A5F0-6C25-F854-2DB6-F66715178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1268" name="Picture 4" descr="100 beste Waarheid Vragen Die Je Iemand kunt Stellen | Raadsels.info">
            <a:extLst>
              <a:ext uri="{FF2B5EF4-FFF2-40B4-BE49-F238E27FC236}">
                <a16:creationId xmlns:a16="http://schemas.microsoft.com/office/drawing/2014/main" id="{B4B0D4F9-8CB6-E3CE-F6FD-B109E8987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29" y="1930400"/>
            <a:ext cx="6357922" cy="317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477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06351-C7B6-78E9-258D-2DF52CBA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AA593-A3C9-8430-A732-5D880045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3: Afsluiter  </a:t>
            </a:r>
          </a:p>
          <a:p>
            <a:r>
              <a:rPr lang="nl-NL" dirty="0"/>
              <a:t>Volgende week: hoofdstuk 5: Bloedingen </a:t>
            </a:r>
          </a:p>
          <a:p>
            <a:endParaRPr lang="nl-NL" dirty="0"/>
          </a:p>
        </p:txBody>
      </p:sp>
      <p:pic>
        <p:nvPicPr>
          <p:cNvPr id="14338" name="Picture 2" descr="First Aid Under Danger - CIBOT">
            <a:extLst>
              <a:ext uri="{FF2B5EF4-FFF2-40B4-BE49-F238E27FC236}">
                <a16:creationId xmlns:a16="http://schemas.microsoft.com/office/drawing/2014/main" id="{65EABB14-6CE6-5067-C57B-0710775F6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877" y="2853797"/>
            <a:ext cx="1862801" cy="279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E15B951-3C46-A002-8B58-6F349A47F1C7}"/>
              </a:ext>
            </a:extLst>
          </p:cNvPr>
          <p:cNvSpPr txBox="1"/>
          <p:nvPr/>
        </p:nvSpPr>
        <p:spPr>
          <a:xfrm>
            <a:off x="6194066" y="4927601"/>
            <a:ext cx="257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Slagaderlijke bloeding</a:t>
            </a:r>
          </a:p>
          <a:p>
            <a:r>
              <a:rPr lang="nl-NL" dirty="0">
                <a:solidFill>
                  <a:srgbClr val="0070C0"/>
                </a:solidFill>
              </a:rPr>
              <a:t>Hoe reageer je? </a:t>
            </a:r>
          </a:p>
        </p:txBody>
      </p:sp>
    </p:spTree>
    <p:extLst>
      <p:ext uri="{BB962C8B-B14F-4D97-AF65-F5344CB8AC3E}">
        <p14:creationId xmlns:p14="http://schemas.microsoft.com/office/powerpoint/2010/main" val="1433948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A0B72-AF09-F709-CE6B-E2DC71B97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143B1D-E7A2-7C6E-8668-A994B964A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zijn verschillende typen wonden die ieder een eigen behandeling vergen</a:t>
            </a:r>
          </a:p>
          <a:p>
            <a:r>
              <a:rPr lang="nl-NL" dirty="0"/>
              <a:t>Werk zo steriel mogelijk om infecties te voorkomen</a:t>
            </a:r>
          </a:p>
          <a:p>
            <a:r>
              <a:rPr lang="nl-NL" dirty="0"/>
              <a:t>Bel de huisarts bij niet overgaande ontstekingen, diepe wonden of wonden die gehecht moeten worden</a:t>
            </a:r>
          </a:p>
          <a:p>
            <a:r>
              <a:rPr lang="nl-NL" dirty="0"/>
              <a:t>Bel 112 bij levensbedreigende wonden, voorwerp in borst- of buikwond en schotwonden </a:t>
            </a:r>
          </a:p>
        </p:txBody>
      </p:sp>
      <p:pic>
        <p:nvPicPr>
          <p:cNvPr id="12290" name="Picture 2" descr="Meer onthouden door tekenen - De Procescartograaf">
            <a:extLst>
              <a:ext uri="{FF2B5EF4-FFF2-40B4-BE49-F238E27FC236}">
                <a16:creationId xmlns:a16="http://schemas.microsoft.com/office/drawing/2014/main" id="{2AD96417-7EB3-48A4-EE48-A027C1EA4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411" y="4290591"/>
            <a:ext cx="2758067" cy="2169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42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F796A-57D8-C2B6-A572-F44E264B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BE9495-40B4-8124-DC57-40D97B255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Bespreken hoofdstuk 4: wonden</a:t>
            </a:r>
          </a:p>
          <a:p>
            <a:r>
              <a:rPr lang="nl-NL" dirty="0"/>
              <a:t>Proefje</a:t>
            </a:r>
          </a:p>
          <a:p>
            <a:r>
              <a:rPr lang="nl-NL" dirty="0"/>
              <a:t>Wat heb je geleerd?  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6388" name="Picture 4" descr="Nep Wond Werpster | bol.com">
            <a:extLst>
              <a:ext uri="{FF2B5EF4-FFF2-40B4-BE49-F238E27FC236}">
                <a16:creationId xmlns:a16="http://schemas.microsoft.com/office/drawing/2014/main" id="{6B5DC142-9368-69FF-8968-CFCE5E0F5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561" y="380841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6FE93-3101-3B18-D3D2-BEE653F52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72A08-3CF6-0837-3CA5-BF09CF166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4: Wonden en oogletsel</a:t>
            </a:r>
          </a:p>
          <a:p>
            <a:r>
              <a:rPr lang="nl-NL" dirty="0"/>
              <a:t>Volgende week hoofdstuk 5: Bloedingen </a:t>
            </a:r>
          </a:p>
        </p:txBody>
      </p:sp>
      <p:pic>
        <p:nvPicPr>
          <p:cNvPr id="13314" name="Picture 2" descr="Huiswerk doe je zo! | Nieuws | AD.nl">
            <a:extLst>
              <a:ext uri="{FF2B5EF4-FFF2-40B4-BE49-F238E27FC236}">
                <a16:creationId xmlns:a16="http://schemas.microsoft.com/office/drawing/2014/main" id="{9971ADEE-6EFA-DFF9-C16D-F63FDD4F0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993" y="3184140"/>
            <a:ext cx="2717890" cy="316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24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79B2E-85B7-1C0F-838C-22EC5EF9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 van vorige week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34374-9F31-2129-B7DC-77A2C54A6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doe je bij vuurwerk in het oog?</a:t>
            </a:r>
          </a:p>
          <a:p>
            <a:r>
              <a:rPr lang="nl-NL" dirty="0"/>
              <a:t>Spoelen met lauw water, bel 112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8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5F2276-B675-6605-459B-47A36541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17DA5E-0186-5389-8E58-F4F848D49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8943"/>
            <a:ext cx="8596668" cy="456241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solidFill>
                  <a:srgbClr val="AD16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Wonden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een open wond herkennen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bepalen of het verantwoord is als eerstehulpverlener zelf de definitieve hulp te verlenen dan wel een wond af te dekken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solidFill>
                  <a:srgbClr val="AD16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Oogletsel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oogletsel herkennen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aangeven waarom je heel zuinig moet zijn op je ogen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aangeven waardoor een oog gemakkelijk kan worden beschadigd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solidFill>
                  <a:srgbClr val="AD16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Brandwonden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brandwonden koelen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weet wat je moet doen bij derdegraadsbrandwonden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solidFill>
                  <a:srgbClr val="AD16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Splinters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 kan een splinter uit de huid verwijderen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807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9E8D1-1829-9180-5D00-0745D619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Wonden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E1B553-15C4-01F2-A23E-509D72B40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huid </a:t>
            </a:r>
          </a:p>
          <a:p>
            <a:pPr lvl="1"/>
            <a:r>
              <a:rPr lang="nl-NL" dirty="0"/>
              <a:t>Bescherming tegen schadelijke stoffen en schadelijke organismen</a:t>
            </a:r>
          </a:p>
          <a:p>
            <a:r>
              <a:rPr lang="nl-NL" dirty="0"/>
              <a:t>Beschadiging van de huid</a:t>
            </a:r>
          </a:p>
          <a:p>
            <a:pPr lvl="1"/>
            <a:r>
              <a:rPr lang="nl-NL" dirty="0"/>
              <a:t>Kans op (dodelijke) infecties </a:t>
            </a:r>
          </a:p>
          <a:p>
            <a:pPr lvl="1"/>
            <a:r>
              <a:rPr lang="nl-NL" dirty="0"/>
              <a:t>Open wonden </a:t>
            </a:r>
          </a:p>
          <a:p>
            <a:pPr lvl="2"/>
            <a:r>
              <a:rPr lang="nl-NL" dirty="0"/>
              <a:t>Schaafwonden</a:t>
            </a:r>
          </a:p>
          <a:p>
            <a:pPr lvl="2"/>
            <a:r>
              <a:rPr lang="nl-NL" dirty="0"/>
              <a:t>Snijwonden</a:t>
            </a:r>
          </a:p>
          <a:p>
            <a:pPr lvl="2"/>
            <a:r>
              <a:rPr lang="nl-NL" dirty="0"/>
              <a:t>Steekwonden</a:t>
            </a:r>
          </a:p>
          <a:p>
            <a:pPr lvl="1"/>
            <a:r>
              <a:rPr lang="nl-NL" dirty="0"/>
              <a:t>Brandwonden </a:t>
            </a:r>
          </a:p>
          <a:p>
            <a:endParaRPr lang="nl-NL" dirty="0"/>
          </a:p>
        </p:txBody>
      </p:sp>
      <p:pic>
        <p:nvPicPr>
          <p:cNvPr id="2054" name="Picture 6" descr="Schaafwonden">
            <a:extLst>
              <a:ext uri="{FF2B5EF4-FFF2-40B4-BE49-F238E27FC236}">
                <a16:creationId xmlns:a16="http://schemas.microsoft.com/office/drawing/2014/main" id="{4CCA0F0F-A574-6B97-A1F3-EDB9B9DF5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283369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Lotuskring West-Brabant: Lotus-slachtoffers bij EHBO en BHV">
            <a:extLst>
              <a:ext uri="{FF2B5EF4-FFF2-40B4-BE49-F238E27FC236}">
                <a16:creationId xmlns:a16="http://schemas.microsoft.com/office/drawing/2014/main" id="{C9AFA051-2C3B-2DCD-8907-2D03EAABD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2637017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Doordringende Wond - de LOTUSshop">
            <a:extLst>
              <a:ext uri="{FF2B5EF4-FFF2-40B4-BE49-F238E27FC236}">
                <a16:creationId xmlns:a16="http://schemas.microsoft.com/office/drawing/2014/main" id="{F336EA10-9226-9073-6A3B-93605E515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4783930"/>
            <a:ext cx="25622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086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BCE2D-4607-E8BA-B45A-296332D75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naar de huisarts?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E2631E-6420-68F9-A32A-EC430D53A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Wonden met verhoogd risico, denk aan een bijtwond, vuile wond</a:t>
            </a:r>
          </a:p>
          <a:p>
            <a:r>
              <a:rPr lang="nl-NL" dirty="0"/>
              <a:t>Niet gevaccineerd tegen tetanus of verouderde vaccinatie</a:t>
            </a:r>
          </a:p>
          <a:p>
            <a:r>
              <a:rPr lang="nl-NL" dirty="0"/>
              <a:t>De vuile wond kun je niet schoon krijgen </a:t>
            </a:r>
          </a:p>
          <a:p>
            <a:r>
              <a:rPr lang="nl-NL" dirty="0"/>
              <a:t>Grote wond die gehecht moet worden</a:t>
            </a:r>
          </a:p>
          <a:p>
            <a:r>
              <a:rPr lang="nl-NL" dirty="0"/>
              <a:t>Wonden in het gezicht, ogen of geslachtsdelen</a:t>
            </a:r>
          </a:p>
        </p:txBody>
      </p:sp>
      <p:pic>
        <p:nvPicPr>
          <p:cNvPr id="3074" name="Picture 2" descr="VGZ | Vergoeding voor de huisarts en huisartsenpost | VGZ Zorgverzekering">
            <a:extLst>
              <a:ext uri="{FF2B5EF4-FFF2-40B4-BE49-F238E27FC236}">
                <a16:creationId xmlns:a16="http://schemas.microsoft.com/office/drawing/2014/main" id="{6310348E-90AF-FD37-CDDC-8C7319144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904" y="3701208"/>
            <a:ext cx="2728083" cy="272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73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5F02A-47C3-0F0B-F71F-503A60CB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Ontstekingen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ECC35F-685D-09E0-BD90-29C7BC0E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gezonde reactie van het lichaam op lichaamsvreemde stoffen </a:t>
            </a:r>
          </a:p>
          <a:p>
            <a:r>
              <a:rPr lang="nl-NL" dirty="0"/>
              <a:t>Symptomen:</a:t>
            </a:r>
          </a:p>
          <a:p>
            <a:pPr lvl="1"/>
            <a:r>
              <a:rPr lang="nl-NL" dirty="0"/>
              <a:t>Pijnlijk</a:t>
            </a:r>
          </a:p>
          <a:p>
            <a:pPr lvl="1"/>
            <a:r>
              <a:rPr lang="nl-NL" dirty="0"/>
              <a:t>Rood</a:t>
            </a:r>
          </a:p>
          <a:p>
            <a:pPr lvl="1"/>
            <a:r>
              <a:rPr lang="nl-NL" dirty="0"/>
              <a:t>Pus</a:t>
            </a:r>
          </a:p>
          <a:p>
            <a:pPr lvl="1"/>
            <a:r>
              <a:rPr lang="nl-NL" dirty="0"/>
              <a:t>Zwelling</a:t>
            </a:r>
          </a:p>
          <a:p>
            <a:pPr lvl="1"/>
            <a:r>
              <a:rPr lang="nl-NL" dirty="0"/>
              <a:t>Warm </a:t>
            </a:r>
          </a:p>
          <a:p>
            <a:r>
              <a:rPr lang="nl-NL" dirty="0"/>
              <a:t>Wondinfectie</a:t>
            </a:r>
          </a:p>
          <a:p>
            <a:pPr lvl="1"/>
            <a:r>
              <a:rPr lang="nl-NL" dirty="0"/>
              <a:t>Kun je ziek van worden en zelfs levensbedreigend zijn</a:t>
            </a:r>
          </a:p>
          <a:p>
            <a:pPr lvl="1"/>
            <a:r>
              <a:rPr lang="nl-NL" dirty="0"/>
              <a:t>Langer genezingsproces en meer kans op littekens 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4098" name="Picture 2" descr="Gewonde Van Ontsteking, Acne Op De Menselijke Huid Rood Geïnfecteerde Wond  Op De Normale Huid Van Het Menselijke Been Knipperen V Stock Foto - Image  of gebaar, lichaam: 179976280">
            <a:extLst>
              <a:ext uri="{FF2B5EF4-FFF2-40B4-BE49-F238E27FC236}">
                <a16:creationId xmlns:a16="http://schemas.microsoft.com/office/drawing/2014/main" id="{A1D107AD-968A-7FBA-F716-9A596F622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117395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Wondinfectie">
            <a:extLst>
              <a:ext uri="{FF2B5EF4-FFF2-40B4-BE49-F238E27FC236}">
                <a16:creationId xmlns:a16="http://schemas.microsoft.com/office/drawing/2014/main" id="{2FE61334-CBDB-C532-E671-32BBE965A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3939374"/>
            <a:ext cx="26765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16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F4B97-0C28-F9A8-F245-72B31F7D6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met ontsteking naar huisarts?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7DA732-A06D-5ED2-0938-EFA845F56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ontsteking erger wordt</a:t>
            </a:r>
          </a:p>
          <a:p>
            <a:r>
              <a:rPr lang="nl-NL" dirty="0"/>
              <a:t>Het slachtoffer koorts heeft</a:t>
            </a:r>
          </a:p>
          <a:p>
            <a:r>
              <a:rPr lang="nl-NL" dirty="0"/>
              <a:t>Glanzende, </a:t>
            </a:r>
            <a:r>
              <a:rPr lang="nl-NL" dirty="0" err="1"/>
              <a:t>strakstaande</a:t>
            </a:r>
            <a:r>
              <a:rPr lang="nl-NL" dirty="0"/>
              <a:t>, rode huid</a:t>
            </a:r>
          </a:p>
          <a:p>
            <a:endParaRPr lang="nl-NL" dirty="0"/>
          </a:p>
        </p:txBody>
      </p:sp>
      <p:pic>
        <p:nvPicPr>
          <p:cNvPr id="5124" name="Picture 4" descr="Schaafwond ontstoken? - Medische Forum - Dokter.nl">
            <a:extLst>
              <a:ext uri="{FF2B5EF4-FFF2-40B4-BE49-F238E27FC236}">
                <a16:creationId xmlns:a16="http://schemas.microsoft.com/office/drawing/2014/main" id="{A7E894D8-9BD6-4839-E9D7-12DD16F18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412" y="3429000"/>
            <a:ext cx="1600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6486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3708</TotalTime>
  <Words>778</Words>
  <Application>Microsoft Office PowerPoint</Application>
  <PresentationFormat>Breedbeeld</PresentationFormat>
  <Paragraphs>129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Trebuchet MS</vt:lpstr>
      <vt:lpstr>Wingdings 3</vt:lpstr>
      <vt:lpstr>Facet</vt:lpstr>
      <vt:lpstr>Voorkomen van ongevallen en EHBO</vt:lpstr>
      <vt:lpstr>Wat gaan we doen vandaag? </vt:lpstr>
      <vt:lpstr>Wat weten we nog? </vt:lpstr>
      <vt:lpstr>Bonusvraag van vorige week </vt:lpstr>
      <vt:lpstr>Leerdoelen </vt:lpstr>
      <vt:lpstr>Wonden </vt:lpstr>
      <vt:lpstr>Wanneer naar de huisarts? </vt:lpstr>
      <vt:lpstr>Ontstekingen </vt:lpstr>
      <vt:lpstr>Wanneer met ontsteking naar huisarts? </vt:lpstr>
      <vt:lpstr>Wanneer 112 bellen bij een wond? </vt:lpstr>
      <vt:lpstr>Brandwonden </vt:lpstr>
      <vt:lpstr>Hoe ga je om met brandwonden?</vt:lpstr>
      <vt:lpstr>Wanneer bel je 112? </vt:lpstr>
      <vt:lpstr>Proefje </vt:lpstr>
      <vt:lpstr>Oogletsel</vt:lpstr>
      <vt:lpstr>Splinter </vt:lpstr>
      <vt:lpstr>PowerPoint-presentatie</vt:lpstr>
      <vt:lpstr>Opdracht </vt:lpstr>
      <vt:lpstr>Om te onthouden</vt:lpstr>
      <vt:lpstr>Huiswerk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7</cp:revision>
  <dcterms:created xsi:type="dcterms:W3CDTF">2022-08-17T03:18:35Z</dcterms:created>
  <dcterms:modified xsi:type="dcterms:W3CDTF">2022-08-19T17:07:10Z</dcterms:modified>
</cp:coreProperties>
</file>